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61" r:id="rId8"/>
    <p:sldId id="317" r:id="rId9"/>
    <p:sldId id="318" r:id="rId10"/>
    <p:sldId id="378" r:id="rId11"/>
    <p:sldId id="319" r:id="rId12"/>
    <p:sldId id="258" r:id="rId13"/>
    <p:sldId id="379" r:id="rId14"/>
    <p:sldId id="380" r:id="rId15"/>
    <p:sldId id="381" r:id="rId16"/>
    <p:sldId id="382" r:id="rId17"/>
    <p:sldId id="383" r:id="rId18"/>
    <p:sldId id="384" r:id="rId19"/>
    <p:sldId id="264" r:id="rId20"/>
    <p:sldId id="265" r:id="rId21"/>
    <p:sldId id="31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2F745-1CEF-2E08-AC66-81FD12928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EF2AEF-CA10-3CBE-F79D-593712ED9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EE5B5-F4BD-8616-12F0-338D3364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4B9D5-F5F1-3449-C307-3E568257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60459-7CA2-1EC7-7778-4D198640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0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55D32-DBE7-6C92-8508-742E3AFC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BFBDBA-2C99-2D75-8BCC-119A484D1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56876-B63A-E3AC-A9B6-B229C53F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2530A-E33D-9CE0-457C-7B18E05D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0E472-47D7-5E78-7BCE-9C50BF1D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79D2B8-7558-42DD-E7B4-762643CB2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8970C-2811-D200-C470-3DB03F4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C1B02-9FD8-55CD-FD92-48B9CE6F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9DFEA-78AF-DD0C-45A3-FB2F5704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D3C0F-1D05-D8BB-B63F-C7840A29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48D-6ABB-4786-90AC-98CDD950E3D4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4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4CF9-1E1B-480F-A756-C63BE2F06ABF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7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3CEF-C174-4018-AF14-774A6B77F29A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8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D33F-C005-461F-AAA1-182B267A7FB7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3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835-E03C-4AD4-8233-895214DD3D96}" type="datetime1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21BF-4999-441A-98EB-85DDC78A33BD}" type="datetime1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6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6C66-0E95-4102-A150-B6E33ADB15E3}" type="datetime1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CF87-60C4-41B4-8C1B-8D47A844391E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5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4E3F7-AED0-BEEE-A76B-7FEC60D7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88391-1DD7-DBDA-BD09-4C7AE4BE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AF299-072C-2E03-DCDC-C61C2A71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9633F-C4B0-A607-C275-8315A1E4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289EC-0CFD-931D-08C0-0EC44906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5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1C3E-B827-41FE-B1C0-5C2BB834754F}" type="datetime1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5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7A2B-2C53-401F-B112-2771D6D47462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8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4048-E81B-4D59-A2BE-196651655A95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90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25ECA-DDBF-4DE4-82CA-2BC2D7D7E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654946-FDED-4406-B929-1D42E67C3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AF6F5-8AF0-4445-A90B-B0D4163A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F1DEF-E559-431A-A7B1-2BCB4926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BC043-4DD8-4B8A-9253-A96ED0B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7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83024-7890-4F5B-AC4D-B7955C59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02677-4609-485B-ADB5-F9BA2B2F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3AA80-33D4-4E73-ABD0-386C1174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88775-65C6-444F-B199-8F9608FE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2A87F-3B7E-43B9-8C27-10A47244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59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4BC52-A327-4FEE-B96F-FFEA34B7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15956-E6F3-4950-B663-A92FB328B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78301-8B1D-4450-B831-754A95E6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19BFB-255E-4C8C-92AA-04BFCA44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2D314-2B87-4335-A055-C3DA1B99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40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26A03-01C2-4838-8F6B-9B194FB3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FF6F94-C491-44AC-B4BC-4FDACD1F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03D107-338A-48A0-A1DE-63FFB44B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D7068D-6437-4E94-8847-86D52C7B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6AC87-7475-462F-850A-D152B8E8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07E68-25D9-4845-933A-AE72245A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26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0400-2039-48A0-9FD5-E3F6F33F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A0EC8F-8A37-4B47-8D8F-D5494C11B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77057A-48E4-4C5E-A3A4-F0F8E51B6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1DB3EB-0D1D-4F33-A9CB-0BA70ABDA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CB1BDF-7B89-4701-91BD-44B9A091E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D691CC-0796-40B3-9BA3-8E9757C6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A1B66-9F94-4763-A9E2-7A67C3E9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78EAA-566B-4875-BC18-7CF657F2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46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E6FE-4C1F-4362-A619-BBD3B4CF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8236DD-1B4E-4E18-B139-654BA2D2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4F56DE-92F5-448A-97C4-6864AF86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9F1C61-716C-4CFF-8A96-6BBFE5C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36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77A5E-4DE4-4B30-9F55-79A7C7F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2213EF-4472-40ED-AF88-234E570E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6E4A20-E330-4A3B-9B0A-63069ECE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55D7B-2935-02A4-4064-3778C79B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A48E5-D781-0858-FBED-CAC7884D7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54A37-2F25-BDF6-42BC-019A63B9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DE282-F084-3EFB-D73E-6F6EDE64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0FF36-5BDF-CB09-9956-09B2DE5A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0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0DFD4-8A43-490A-94C2-E761FB27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933D5-96A8-44E6-A878-95DB7464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039BD-3E05-49D0-A73B-D896D4A6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3A6426-8419-4F59-BA5A-DA01C9C1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64999C-6D91-4B0E-8AE8-A53E94B8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50166-A48E-4E4B-B99C-F30168A8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62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43FAD-239F-4FD7-9F9A-9E0977E4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E40850-C399-4FC4-8AD3-6DC523A93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626228-6385-4A53-B6A9-0DD9007A5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A9CE9B-23DE-4D54-912F-073535DE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3F86A-0BE5-42F8-B877-2440884E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2FCA33-5FD2-4954-B29F-6E0ABD56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90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20492-4143-4346-AB8A-8ED5E264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58C082-5CC0-4AEB-B10B-D8956FC82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F908A-3EF3-4A28-B904-D5FCA48C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DEF65-C804-41E3-817B-0655692E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58D95-47BD-4BC8-9769-18DA88B7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1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05A547-CBCC-402A-9F8E-EE1326EB4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1EEBE-54F3-4F07-BE8F-82C5BC72E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C54BD-DAC1-4767-BBE7-203CEF95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25DC7-741F-417C-9048-33E04C7A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BCCF7-C9B4-4545-B330-E15A1C02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CC69C-F87E-AAB5-991D-883E7A26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B15F1-368F-4103-3C93-7EC255AAC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010228-ADA7-5479-3BE1-C849DDF2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F4B05-BFBF-1B98-AC30-2752A88E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CDABC6-4466-E8B3-C53B-839B2DD7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02DC76-259A-0B44-9F18-C3FDE227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5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AAB57-A5EA-EBDA-D709-43DEF90C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52E72-827C-12DB-F40B-080A686E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1AFC17-280B-8E60-BC4C-ED12829D8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363B3-B580-3DAD-702A-757D950B2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3E3911-795D-01FC-D711-7B5C67910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D7615C-71DE-AF9C-6EDC-457B44E7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0A1412-D904-7343-07FC-18A8233B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8AAEC1-D45B-DB1E-97BE-F9CE43B2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B28FB-DA65-4711-7EB4-6F981DD9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ED3022-C777-E6D2-2359-1BE7DAC3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19DACB-B7B7-B74A-B265-3E57C161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0B4411-9EDE-7141-8178-BBBF2D0D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8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B3D7F3-8382-28AB-F985-D1D0F863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568601-3568-2FD8-2BA6-74E537BC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5D2AD-7BA6-7BC4-BE1A-2A071028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A3401-B9E4-84A6-ED8D-658E3502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82912-9978-1597-F954-1887E5DD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189AAC-A297-7C98-404B-44E805E09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B9407E-AF28-BA1E-F46B-A63A1ED1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FEB80-D644-7C47-2B89-38FA337E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7F647-F639-BD63-E332-897A9B34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DF790-03E9-40C2-B476-6A0377FE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A1744E-DA51-AA80-408B-396BCB3D7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BC52DA-106A-596E-ADCB-0CC672277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38C54-65E3-7448-3230-645B0768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A8DF14-612C-6BF2-D80E-B2B368D8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FE1185-BF60-7540-7E74-C5C00B20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0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66310-CF09-EFA6-569B-A1500A8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46B885-6976-B7AB-A16B-214C8436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FF99C-B00F-ACDE-80C2-101DC658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FF17-8D82-4269-B6F7-8045BB427A2F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421C8-BD4E-75BF-299F-BF353D63E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36688-A316-AA30-1E82-ED6999095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5713-2DE0-429F-933B-88280E0EF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FFA3-9D79-4044-A779-8A00788C0937}" type="datetime1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C894-C292-49A3-8935-D261B798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4E6B2-5614-43A4-92D3-1B5AAC4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9DDED4-F32D-4FA4-92FA-595FA6C23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E79D0-7C27-492B-AE7E-9F055539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E20D-9B02-4A6D-B349-0C643A189090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F6243-9174-4903-BCAA-F48E881F1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C4FB2-9BA2-40B5-800B-17CCC2C4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8B07-F138-4E92-A5CC-B999B316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01909-E006-9385-85CD-CD215BD10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Современные педагогические исследования: проблематика и методология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C234F3-C605-E73D-C5B3-12918CA9B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7208"/>
            <a:ext cx="9144000" cy="1145218"/>
          </a:xfrm>
        </p:spPr>
        <p:txBody>
          <a:bodyPr>
            <a:normAutofit/>
          </a:bodyPr>
          <a:lstStyle/>
          <a:p>
            <a:r>
              <a:rPr lang="ru-RU" sz="2800" b="1" dirty="0"/>
              <a:t>Сериков Владислав Владиславович</a:t>
            </a:r>
            <a:r>
              <a:rPr lang="ru-RU" sz="2800" dirty="0"/>
              <a:t>, академик РАО, Институт  стратегии развития образования, Москва</a:t>
            </a:r>
          </a:p>
        </p:txBody>
      </p:sp>
    </p:spTree>
    <p:extLst>
      <p:ext uri="{BB962C8B-B14F-4D97-AF65-F5344CB8AC3E}">
        <p14:creationId xmlns:p14="http://schemas.microsoft.com/office/powerpoint/2010/main" val="7065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2150B-FEC8-3121-E673-E8C8163B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Состоялось ли педагогическое исследование?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15251-F67E-D000-4E2A-10142203D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Найдена ли </a:t>
            </a:r>
            <a:r>
              <a:rPr lang="ru-RU" sz="3600" b="1" dirty="0">
                <a:solidFill>
                  <a:srgbClr val="C00000"/>
                </a:solidFill>
              </a:rPr>
              <a:t>проблема</a:t>
            </a:r>
            <a:r>
              <a:rPr lang="ru-RU" sz="3600" dirty="0"/>
              <a:t>, решение которой повышает качество образования?</a:t>
            </a:r>
          </a:p>
          <a:p>
            <a:r>
              <a:rPr lang="ru-RU" sz="3600" dirty="0"/>
              <a:t>Был ли сформулирован ли исследовательский </a:t>
            </a:r>
            <a:r>
              <a:rPr lang="ru-RU" sz="3600" b="1" dirty="0">
                <a:solidFill>
                  <a:srgbClr val="C00000"/>
                </a:solidFill>
              </a:rPr>
              <a:t>вопрос</a:t>
            </a:r>
            <a:r>
              <a:rPr lang="ru-RU" sz="3600" dirty="0"/>
              <a:t>?</a:t>
            </a:r>
          </a:p>
          <a:p>
            <a:r>
              <a:rPr lang="ru-RU" sz="3600" dirty="0"/>
              <a:t>Получено ли новое </a:t>
            </a:r>
            <a:r>
              <a:rPr lang="ru-RU" sz="3600" b="1" dirty="0">
                <a:solidFill>
                  <a:srgbClr val="C00000"/>
                </a:solidFill>
              </a:rPr>
              <a:t>знание о процессе достижения </a:t>
            </a:r>
            <a:r>
              <a:rPr lang="ru-RU" sz="3600" dirty="0"/>
              <a:t>актуальной педагогической </a:t>
            </a:r>
            <a:r>
              <a:rPr lang="ru-RU" sz="3600" b="1" dirty="0">
                <a:solidFill>
                  <a:srgbClr val="C00000"/>
                </a:solidFill>
              </a:rPr>
              <a:t>цели</a:t>
            </a:r>
            <a:r>
              <a:rPr lang="ru-RU" sz="3600" dirty="0"/>
              <a:t>?</a:t>
            </a:r>
          </a:p>
          <a:p>
            <a:r>
              <a:rPr lang="ru-RU" sz="3600" dirty="0"/>
              <a:t>В чем </a:t>
            </a:r>
            <a:r>
              <a:rPr lang="ru-RU" sz="3600" b="1" dirty="0">
                <a:solidFill>
                  <a:srgbClr val="C00000"/>
                </a:solidFill>
              </a:rPr>
              <a:t>отличие</a:t>
            </a:r>
            <a:r>
              <a:rPr lang="ru-RU" sz="3600" dirty="0"/>
              <a:t> полученных результатов </a:t>
            </a:r>
            <a:r>
              <a:rPr lang="ru-RU" sz="3600" b="1" dirty="0">
                <a:solidFill>
                  <a:srgbClr val="C00000"/>
                </a:solidFill>
              </a:rPr>
              <a:t>от ранее известных</a:t>
            </a:r>
            <a:r>
              <a:rPr lang="ru-RU" sz="3600" dirty="0"/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0CE33-9734-524E-1EA3-9EB480942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71" y="55660"/>
            <a:ext cx="2780789" cy="1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39B54-48CB-C435-31C8-9031051D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Или это имитация?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0AA40-D85D-DB7E-F2DA-675DB3B4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117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Имитация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изображение, подобие,  маскировка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 науку, отсутствие решения научной проблемы…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Приемы «маскировки»: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бездоказательное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заявление об актуальности темы;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слабая эмпирическая база (не показаны исследовательские процедуры);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общеизвестные банальные выводы;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нагромождение псевдонаучных речевых оборотов;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традиционные «структуры» компетенций, «моделей», туманная «концепция»…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1285A-8C2F-EB27-9FB4-62ECB2BED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30" y="-429421"/>
            <a:ext cx="3671135" cy="27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2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D99E1-79F4-DA05-FE09-C4D237F7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09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Исследовательский вопрос, </a:t>
            </a:r>
            <a:r>
              <a:rPr lang="ru-RU" sz="4000" b="1" dirty="0" err="1"/>
              <a:t>подвопросы</a:t>
            </a:r>
            <a:r>
              <a:rPr lang="ru-RU" sz="4000" b="1" dirty="0"/>
              <a:t> (задачи исследования) и гипотеза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B40A2-9B39-A813-023C-26C1913A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53186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</a:rPr>
              <a:t>Исследовательский вопрос </a:t>
            </a:r>
            <a:r>
              <a:rPr lang="ru-RU" dirty="0"/>
              <a:t>(постановка проблемы)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«запрашивает» новизну: </a:t>
            </a:r>
            <a:r>
              <a:rPr lang="ru-RU" i="1" dirty="0"/>
              <a:t>«изучить теоретические, организационные и методические вопросы интеграции…»</a:t>
            </a:r>
            <a:r>
              <a:rPr lang="ru-R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Что именно хочет узнать диссертант?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ГИПОТЕЗА</a:t>
            </a:r>
            <a:r>
              <a:rPr lang="ru-RU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- </a:t>
            </a:r>
            <a:r>
              <a:rPr lang="ru-RU" u="sng" dirty="0"/>
              <a:t>подмена гипотетических предположений задачами исследования </a:t>
            </a:r>
            <a:r>
              <a:rPr lang="ru-RU" dirty="0"/>
              <a:t>(«… если… будет определено», «если… будет обосновано…»);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-  </a:t>
            </a:r>
            <a:r>
              <a:rPr lang="ru-RU" u="sng" dirty="0"/>
              <a:t>общие слова </a:t>
            </a:r>
            <a:r>
              <a:rPr lang="ru-RU" dirty="0"/>
              <a:t>(«будут реализованы организационно-педагогические условия подготовки бакалавра к…» Сами </a:t>
            </a:r>
            <a:r>
              <a:rPr lang="ru-RU" dirty="0">
                <a:solidFill>
                  <a:srgbClr val="FF0000"/>
                </a:solidFill>
              </a:rPr>
              <a:t>условия</a:t>
            </a:r>
            <a:r>
              <a:rPr lang="ru-RU" dirty="0"/>
              <a:t> и способы их реализации </a:t>
            </a:r>
            <a:r>
              <a:rPr lang="ru-RU" dirty="0">
                <a:solidFill>
                  <a:srgbClr val="FF0000"/>
                </a:solidFill>
              </a:rPr>
              <a:t>не названы</a:t>
            </a:r>
            <a:r>
              <a:rPr lang="ru-RU" dirty="0"/>
              <a:t>!!);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- </a:t>
            </a:r>
            <a:r>
              <a:rPr lang="ru-RU" u="sng" dirty="0"/>
              <a:t>неверифицируемые  положения!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- </a:t>
            </a:r>
            <a:r>
              <a:rPr lang="ru-RU" u="sng" dirty="0"/>
              <a:t>банальности…</a:t>
            </a:r>
            <a:r>
              <a:rPr lang="ru-RU" dirty="0"/>
              <a:t> (противоположное суждение – абсурдно!)</a:t>
            </a:r>
          </a:p>
        </p:txBody>
      </p:sp>
    </p:spTree>
    <p:extLst>
      <p:ext uri="{BB962C8B-B14F-4D97-AF65-F5344CB8AC3E}">
        <p14:creationId xmlns:p14="http://schemas.microsoft.com/office/powerpoint/2010/main" val="236865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80D24-4E57-4C4C-86E8-A39B42AA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Искаженное понимание деятельностного подхода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30516-FE6D-9A3D-3E39-414CFE7B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Диссертации изобилуют описанием: «форм», «дел», «проектов», «мер», «технологий»…</a:t>
            </a:r>
          </a:p>
          <a:p>
            <a:r>
              <a:rPr lang="ru-RU" dirty="0"/>
              <a:t>И почти нет показа переживаний, внутренних проблем, исканий учащихся и студентов. НЕ РАСКРЫТ МЕХАНИЗМ НОВООБРАЗОВАНИЙ!!</a:t>
            </a:r>
          </a:p>
          <a:p>
            <a:r>
              <a:rPr lang="ru-RU" u="sng" dirty="0"/>
              <a:t>Как увидеть эти процессы? – на то есть методы исследования!</a:t>
            </a:r>
          </a:p>
          <a:p>
            <a:r>
              <a:rPr lang="ru-RU" dirty="0"/>
              <a:t>В выводах: «студенты усвоили», «учащиеся выполнили…»</a:t>
            </a:r>
          </a:p>
          <a:p>
            <a:pPr marL="0" indent="0">
              <a:buNone/>
            </a:pPr>
            <a:r>
              <a:rPr lang="ru-RU" dirty="0"/>
              <a:t>Не показывается различие в реакциях обучаемых. </a:t>
            </a:r>
          </a:p>
          <a:p>
            <a:pPr marL="0" indent="0">
              <a:buNone/>
            </a:pPr>
            <a:r>
              <a:rPr lang="ru-RU" dirty="0"/>
              <a:t>Итог - сильно упрощенная картина педагогического процесса!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74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E4F12-3E48-8E09-BC3A-F1DB74E7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07"/>
            <a:ext cx="10515600" cy="5998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«КОНЦЕПЦИЯ» В ДИССЕРТАЦИЯХ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519C7-630A-52DE-0D15-E41DFAB2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178"/>
            <a:ext cx="10515600" cy="578001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Концепция – ключевая педагогическая идея</a:t>
            </a:r>
            <a:r>
              <a:rPr lang="ru-RU" dirty="0"/>
              <a:t>, обоснованная теоретически и эмпирически в диссертации, </a:t>
            </a:r>
            <a:r>
              <a:rPr lang="ru-RU" dirty="0">
                <a:solidFill>
                  <a:srgbClr val="FF0000"/>
                </a:solidFill>
              </a:rPr>
              <a:t>связка цель-средство</a:t>
            </a:r>
          </a:p>
          <a:p>
            <a:r>
              <a:rPr lang="ru-RU" dirty="0"/>
              <a:t>Это - некое «ядро», «корень», из которого вырастает «дерево» изучаемого процесса.</a:t>
            </a:r>
          </a:p>
          <a:p>
            <a:r>
              <a:rPr lang="ru-RU" b="1" dirty="0">
                <a:solidFill>
                  <a:srgbClr val="FF0000"/>
                </a:solidFill>
              </a:rPr>
              <a:t>Что ожидается от концепции? </a:t>
            </a:r>
            <a:r>
              <a:rPr lang="ru-RU" dirty="0"/>
              <a:t>Ответ на вопросы, что вносит диссертант </a:t>
            </a:r>
            <a:r>
              <a:rPr lang="ru-RU" b="1" dirty="0"/>
              <a:t>в цели</a:t>
            </a:r>
            <a:r>
              <a:rPr lang="ru-RU" dirty="0"/>
              <a:t>,</a:t>
            </a:r>
            <a:r>
              <a:rPr lang="ru-RU" b="1" dirty="0"/>
              <a:t> содержание</a:t>
            </a:r>
            <a:r>
              <a:rPr lang="ru-RU" dirty="0"/>
              <a:t>, </a:t>
            </a:r>
            <a:r>
              <a:rPr lang="ru-RU" b="1" dirty="0"/>
              <a:t>условия</a:t>
            </a:r>
            <a:r>
              <a:rPr lang="ru-RU" dirty="0"/>
              <a:t>, </a:t>
            </a:r>
            <a:r>
              <a:rPr lang="ru-RU" b="1" dirty="0"/>
              <a:t>технологии</a:t>
            </a:r>
            <a:r>
              <a:rPr lang="ru-RU" dirty="0"/>
              <a:t>, </a:t>
            </a:r>
            <a:r>
              <a:rPr lang="ru-RU" b="1" dirty="0"/>
              <a:t>критерии</a:t>
            </a:r>
            <a:r>
              <a:rPr lang="ru-RU" dirty="0"/>
              <a:t>  исследуемого педагогического процесса. Имея эти характеристики, мы можем воспроизвести требуемый процесс. </a:t>
            </a:r>
          </a:p>
          <a:p>
            <a:r>
              <a:rPr lang="ru-RU" b="1" u="sng" dirty="0"/>
              <a:t>Что выдается под видом концепции?</a:t>
            </a:r>
          </a:p>
          <a:p>
            <a:r>
              <a:rPr lang="ru-RU" i="1" dirty="0"/>
              <a:t>Набор абстрактных рассуждений о «парадигмах», «закономерностях», «подходах»… </a:t>
            </a:r>
            <a:r>
              <a:rPr lang="ru-RU" dirty="0"/>
              <a:t>Сформулировать </a:t>
            </a:r>
            <a:r>
              <a:rPr lang="ru-RU" b="1" dirty="0"/>
              <a:t>идею</a:t>
            </a:r>
            <a:r>
              <a:rPr lang="ru-RU" dirty="0"/>
              <a:t> и что-либо построить по такой «концепции»  нельзя… </a:t>
            </a:r>
          </a:p>
        </p:txBody>
      </p:sp>
    </p:spTree>
    <p:extLst>
      <p:ext uri="{BB962C8B-B14F-4D97-AF65-F5344CB8AC3E}">
        <p14:creationId xmlns:p14="http://schemas.microsoft.com/office/powerpoint/2010/main" val="205977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5B3DC-A5C3-EFD4-925F-7590DFEE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>
            <a:normAutofit/>
          </a:bodyPr>
          <a:lstStyle/>
          <a:p>
            <a:r>
              <a:rPr lang="ru-RU" sz="3600" b="1" dirty="0"/>
              <a:t>«Теория» и опытно-экспериментальная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77E40-5873-9B2B-71C7-90CAA910B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51760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«Нездоровая» тенденция: </a:t>
            </a:r>
            <a:r>
              <a:rPr lang="ru-RU" u="sng" dirty="0"/>
              <a:t>выводы на основе анализа «источников»</a:t>
            </a:r>
            <a:r>
              <a:rPr lang="ru-RU" dirty="0"/>
              <a:t>…</a:t>
            </a:r>
          </a:p>
          <a:p>
            <a:r>
              <a:rPr lang="ru-RU" u="sng" dirty="0"/>
              <a:t>А опытная работа </a:t>
            </a:r>
            <a:r>
              <a:rPr lang="ru-RU" dirty="0"/>
              <a:t>– </a:t>
            </a:r>
            <a:r>
              <a:rPr lang="ru-RU" u="sng" dirty="0"/>
              <a:t>небольшая иллюстрация </a:t>
            </a:r>
            <a:r>
              <a:rPr lang="ru-RU" dirty="0"/>
              <a:t>в конце диссертации! (5-10% от общего объема текста!)</a:t>
            </a:r>
          </a:p>
          <a:p>
            <a:r>
              <a:rPr lang="ru-RU" b="1" dirty="0">
                <a:solidFill>
                  <a:srgbClr val="FF0000"/>
                </a:solidFill>
              </a:rPr>
              <a:t>Педагогика – это не теоретическая физика, в которой открытия делаются «на кончике пера»!</a:t>
            </a:r>
          </a:p>
          <a:p>
            <a:r>
              <a:rPr lang="ru-RU" dirty="0"/>
              <a:t>Нередко в диссертациях излагается «технология» без единого примера ее реализации.</a:t>
            </a:r>
          </a:p>
          <a:p>
            <a:r>
              <a:rPr lang="ru-RU" u="sng" dirty="0"/>
              <a:t>Теория в педагогике </a:t>
            </a:r>
            <a:r>
              <a:rPr lang="ru-RU" dirty="0"/>
              <a:t>как социально-гуманитарной науке </a:t>
            </a:r>
            <a:r>
              <a:rPr lang="ru-RU" u="sng" dirty="0"/>
              <a:t>не обладает такими же свойствами, как теория в естественных науках</a:t>
            </a:r>
            <a:r>
              <a:rPr lang="ru-RU" dirty="0"/>
              <a:t>. </a:t>
            </a:r>
          </a:p>
          <a:p>
            <a:r>
              <a:rPr lang="ru-RU" dirty="0"/>
              <a:t>Попытки изобретать педагогические идеи без обращения к опыту чреваты большими социальными рисками!..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E0659331-5B27-C41E-C8D7-8AE12BFEE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272" y="842732"/>
            <a:ext cx="2774870" cy="18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F865F-E9DB-967D-AEB1-A39EEF2D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Вызывает сомнение научность диссертационного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A2995-B645-2962-EEE1-E2393BE21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/>
          <a:lstStyle/>
          <a:p>
            <a:r>
              <a:rPr lang="ru-RU" dirty="0"/>
              <a:t>Известно, что </a:t>
            </a:r>
            <a:r>
              <a:rPr lang="ru-RU" b="1" dirty="0">
                <a:solidFill>
                  <a:srgbClr val="FF0000"/>
                </a:solidFill>
              </a:rPr>
              <a:t>научным является знание, полученное с помощью исследовательского метода!</a:t>
            </a:r>
          </a:p>
          <a:p>
            <a:r>
              <a:rPr lang="ru-RU" u="sng" dirty="0"/>
              <a:t>Методы</a:t>
            </a:r>
            <a:r>
              <a:rPr lang="ru-RU" dirty="0"/>
              <a:t> исследования в большинстве диссертаций «</a:t>
            </a:r>
            <a:r>
              <a:rPr lang="ru-RU" u="sng" dirty="0"/>
              <a:t>всплывают</a:t>
            </a:r>
            <a:r>
              <a:rPr lang="ru-RU" dirty="0"/>
              <a:t>» на свет </a:t>
            </a:r>
            <a:r>
              <a:rPr lang="ru-RU" u="sng" dirty="0"/>
              <a:t>дважды</a:t>
            </a:r>
            <a:r>
              <a:rPr lang="ru-RU" dirty="0"/>
              <a:t>: во Введении и в последней главе, где диссертанту нужно провести кое-какие измерения…</a:t>
            </a:r>
          </a:p>
          <a:p>
            <a:r>
              <a:rPr lang="ru-RU" dirty="0"/>
              <a:t>Тогда вопрос: откуда взялся весь </a:t>
            </a:r>
            <a:r>
              <a:rPr lang="ru-RU" u="sng" dirty="0"/>
              <a:t>остальной текст с его многочисленными бездоказательными утверждениями</a:t>
            </a:r>
            <a:r>
              <a:rPr lang="ru-RU" dirty="0"/>
              <a:t>, если автором не применялись методы исследования?</a:t>
            </a:r>
          </a:p>
          <a:p>
            <a:r>
              <a:rPr lang="ru-RU" dirty="0"/>
              <a:t>Является ли такой текст научным?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E2375-00F4-662F-FE18-3F7CDA3A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67" y="4926159"/>
            <a:ext cx="2687659" cy="21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E344-799C-EC2B-6265-5C50E505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4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Обращение к другим научным областям…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E1D6A-610C-64C3-D7F6-2D73A0C4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714"/>
            <a:ext cx="10515600" cy="44991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Логика (этапы) педагогического процесса,       Психология  личности,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уровни развития качеств                                    закономерности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                                                                           смыслообразования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Формирование профессиональных                    Инженерная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компетенций                                                            психология и др.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Контингент обучающихся,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например в СПО                                                         Социология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B690C9B-2890-4C43-A6C8-D01C7727964C}"/>
              </a:ext>
            </a:extLst>
          </p:cNvPr>
          <p:cNvSpPr/>
          <p:nvPr/>
        </p:nvSpPr>
        <p:spPr>
          <a:xfrm>
            <a:off x="7400493" y="2171316"/>
            <a:ext cx="288022" cy="276837"/>
          </a:xfrm>
          <a:prstGeom prst="rightArrow">
            <a:avLst>
              <a:gd name="adj1" fmla="val 5606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353644C-C557-9DDF-69FD-B31CF145EAED}"/>
              </a:ext>
            </a:extLst>
          </p:cNvPr>
          <p:cNvSpPr/>
          <p:nvPr/>
        </p:nvSpPr>
        <p:spPr>
          <a:xfrm>
            <a:off x="7400493" y="3851879"/>
            <a:ext cx="288022" cy="276837"/>
          </a:xfrm>
          <a:prstGeom prst="rightArrow">
            <a:avLst>
              <a:gd name="adj1" fmla="val 5606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B1D78D0-7B55-DC06-62D3-45E03DD5352F}"/>
              </a:ext>
            </a:extLst>
          </p:cNvPr>
          <p:cNvSpPr/>
          <p:nvPr/>
        </p:nvSpPr>
        <p:spPr>
          <a:xfrm>
            <a:off x="7544504" y="5623288"/>
            <a:ext cx="288022" cy="276837"/>
          </a:xfrm>
          <a:prstGeom prst="rightArrow">
            <a:avLst>
              <a:gd name="adj1" fmla="val 56061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7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481D5-98D2-19A5-362D-F714B0C5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Практически</a:t>
            </a:r>
            <a:r>
              <a:rPr lang="ru-RU" sz="4400" b="1" dirty="0"/>
              <a:t> </a:t>
            </a:r>
            <a:r>
              <a:rPr lang="ru-RU" sz="4400" b="1" u="sng" dirty="0"/>
              <a:t>отсутствуют</a:t>
            </a:r>
            <a:r>
              <a:rPr lang="ru-RU" sz="4400" dirty="0"/>
              <a:t>: 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2089B-CCD3-121C-AFB6-3341EF57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ru-RU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выбраковка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педагогических средств, не подтвердивших свою эффективность;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-показ </a:t>
            </a:r>
            <a:r>
              <a:rPr kumimoji="0" lang="ru-RU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условий и «границ» применимости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педагогических приемов;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ПЕДАГОГОГ... Описано ЧТО и КАК делать. Не сказано КТО?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Личность педагога уже не играет никакой роли? Школьники, студенты и их родители с вами не согласятся…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Calibri" panose="020F0502020204030204"/>
              </a:rPr>
              <a:t>- живая педагогическая реальность…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2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4c6e5c8613e7665c1db183d99e206f7.jpg"/>
          <p:cNvPicPr>
            <a:picLocks noChangeAspect="1"/>
          </p:cNvPicPr>
          <p:nvPr/>
        </p:nvPicPr>
        <p:blipFill>
          <a:blip r:embed="rId2" cstate="print"/>
          <a:srcRect l="20301" r="23871"/>
          <a:stretch>
            <a:fillRect/>
          </a:stretch>
        </p:blipFill>
        <p:spPr>
          <a:xfrm>
            <a:off x="6203159" y="2035960"/>
            <a:ext cx="2871125" cy="2893239"/>
          </a:xfrm>
          <a:prstGeom prst="flowChartAlternateProcess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27713" y="1318277"/>
            <a:ext cx="6536577" cy="29931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950" dirty="0">
                <a:solidFill>
                  <a:srgbClr val="1B587C">
                    <a:shade val="75000"/>
                  </a:srgbClr>
                </a:solidFill>
                <a:latin typeface="Oswald"/>
              </a:rPr>
              <a:t>Институт стратегии развития образования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DFCEA-61EF-544D-AAB5-3D18A4A1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22" y="1282617"/>
            <a:ext cx="814859" cy="4798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D252C-5698-8B4A-9A39-3C0E75F66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499" y="1282616"/>
            <a:ext cx="784013" cy="440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8FABA7-E8BF-495A-984F-493C88BBA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426787" y="5279089"/>
            <a:ext cx="212177" cy="211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DB0C8-C0E4-40F1-A43E-23BE78850D5F}"/>
              </a:ext>
            </a:extLst>
          </p:cNvPr>
          <p:cNvSpPr txBox="1"/>
          <p:nvPr/>
        </p:nvSpPr>
        <p:spPr>
          <a:xfrm>
            <a:off x="353971" y="3344079"/>
            <a:ext cx="6757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endParaRPr lang="ru-RU" sz="3000" dirty="0">
              <a:solidFill>
                <a:srgbClr val="1B587C">
                  <a:shade val="75000"/>
                </a:srgbClr>
              </a:solidFill>
              <a:latin typeface="Oswald"/>
            </a:endParaRPr>
          </a:p>
          <a:p>
            <a:pPr algn="ctr" defTabSz="685800">
              <a:spcBef>
                <a:spcPct val="0"/>
              </a:spcBef>
              <a:defRPr/>
            </a:pPr>
            <a:endParaRPr lang="ru-RU" sz="3000" dirty="0">
              <a:solidFill>
                <a:srgbClr val="1B587C">
                  <a:shade val="75000"/>
                </a:srgbClr>
              </a:solidFill>
              <a:latin typeface="Oswald"/>
            </a:endParaRPr>
          </a:p>
          <a:p>
            <a:pPr algn="ctr" defTabSz="685800">
              <a:spcBef>
                <a:spcPct val="0"/>
              </a:spcBef>
              <a:defRPr/>
            </a:pPr>
            <a:r>
              <a:rPr lang="ru-RU" sz="3000" dirty="0">
                <a:solidFill>
                  <a:srgbClr val="1B587C">
                    <a:shade val="75000"/>
                  </a:srgbClr>
                </a:solidFill>
                <a:latin typeface="Oswald"/>
              </a:rPr>
              <a:t>Спасибо за внимание!</a:t>
            </a:r>
          </a:p>
          <a:p>
            <a:pPr algn="ctr" defTabSz="685800">
              <a:spcBef>
                <a:spcPct val="0"/>
              </a:spcBef>
              <a:defRPr/>
            </a:pPr>
            <a:r>
              <a:rPr lang="en-US" sz="3000" dirty="0">
                <a:solidFill>
                  <a:srgbClr val="1B587C">
                    <a:shade val="75000"/>
                  </a:srgbClr>
                </a:solidFill>
                <a:latin typeface="Oswald"/>
              </a:rPr>
              <a:t>vladislav.cerikoff@yandex.ru</a:t>
            </a:r>
            <a:endParaRPr lang="ru-RU" sz="3000" dirty="0">
              <a:solidFill>
                <a:srgbClr val="1B587C">
                  <a:shade val="75000"/>
                </a:srgbClr>
              </a:solidFill>
              <a:latin typeface="Oswa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B973B-0353-496E-9051-382F909DA9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50" y="1959955"/>
            <a:ext cx="4180376" cy="2351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02399-2076-A627-303B-8657CD05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Наука ли педагогика?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A0684-905B-A852-C7E0-FE3C3163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26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Педагогика</a:t>
            </a:r>
            <a:r>
              <a:rPr lang="ru-RU" dirty="0"/>
              <a:t> – не только </a:t>
            </a:r>
            <a:r>
              <a:rPr lang="ru-RU" b="1" dirty="0">
                <a:solidFill>
                  <a:srgbClr val="FF0000"/>
                </a:solidFill>
              </a:rPr>
              <a:t>наука</a:t>
            </a:r>
            <a:r>
              <a:rPr lang="ru-RU" dirty="0"/>
              <a:t>, но и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социальная практика</a:t>
            </a:r>
            <a:r>
              <a:rPr lang="ru-RU" dirty="0"/>
              <a:t>, миссия социума;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область культуры</a:t>
            </a:r>
            <a:r>
              <a:rPr lang="ru-RU" dirty="0"/>
              <a:t>, в том числе этнической;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профессиональная деятельность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искусство</a:t>
            </a:r>
            <a:r>
              <a:rPr lang="ru-RU" dirty="0"/>
              <a:t> и творчество…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03FB8-EB7A-CCC6-5C80-083B8A08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27" y="3854701"/>
            <a:ext cx="5767651" cy="32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45174-E2F7-C954-C544-9BBCA6F9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98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Предмет педагогики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C2E8E-DD18-EAD6-3A9F-99A53B52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872"/>
            <a:ext cx="10515600" cy="53429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/>
              <a:t>Нет общепризнанной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/>
              <a:t>трактовки…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Варианты:</a:t>
            </a:r>
          </a:p>
          <a:p>
            <a:pPr>
              <a:spcBef>
                <a:spcPts val="0"/>
              </a:spcBef>
            </a:pPr>
            <a:r>
              <a:rPr lang="ru-RU" sz="3600" dirty="0"/>
              <a:t>Развитие человека в условиях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педагогического сопровождения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Целенаправленное обучение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воспитание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r>
              <a:rPr lang="ru-RU" sz="3600" dirty="0"/>
              <a:t>Работа педагога…</a:t>
            </a:r>
          </a:p>
        </p:txBody>
      </p:sp>
      <p:pic>
        <p:nvPicPr>
          <p:cNvPr id="4" name="Рисунок 3" descr="Человек задумался Изображения – скачать бесплатно на Freepik">
            <a:extLst>
              <a:ext uri="{FF2B5EF4-FFF2-40B4-BE49-F238E27FC236}">
                <a16:creationId xmlns:a16="http://schemas.microsoft.com/office/drawing/2014/main" id="{F2010003-21D7-6C34-A47F-5634036C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09" y="571938"/>
            <a:ext cx="5940425" cy="395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64A1E3-A9A7-6A78-C024-0672B76B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19"/>
            <a:ext cx="3360534" cy="23232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9BA497-DDBE-DF90-7EB5-D15ED7F3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09" y="4436192"/>
            <a:ext cx="3753964" cy="25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0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2A64D-9A77-FDA0-375D-3714B20F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Научное и </a:t>
            </a:r>
            <a:r>
              <a:rPr lang="ru-RU" sz="4000" b="1" dirty="0">
                <a:solidFill>
                  <a:srgbClr val="0070C0"/>
                </a:solidFill>
              </a:rPr>
              <a:t>вненаучное</a:t>
            </a:r>
            <a:r>
              <a:rPr lang="ru-RU" sz="4000" b="1" dirty="0"/>
              <a:t> в педагогике…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1DC93-CFEF-FB17-7101-60E4E3C6F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2"/>
            <a:ext cx="10515600" cy="5317726"/>
          </a:xfrm>
        </p:spPr>
        <p:txBody>
          <a:bodyPr/>
          <a:lstStyle/>
          <a:p>
            <a:r>
              <a:rPr lang="ru-RU" b="1" dirty="0"/>
              <a:t>Большинство наук отстраняются от вненаучного…</a:t>
            </a:r>
          </a:p>
          <a:p>
            <a:r>
              <a:rPr lang="ru-RU" b="1" dirty="0"/>
              <a:t>Педагогика не чуждается ненаучного знания.</a:t>
            </a:r>
          </a:p>
          <a:p>
            <a:r>
              <a:rPr lang="ru-RU" b="1" dirty="0"/>
              <a:t>Источники педагогических идей: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повседневный опыт;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искусство;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религия;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этнокультура;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мифология;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политика;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жизнь замечательных людей…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ACDCDB-6969-2A76-4691-31773F27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1" y="2616970"/>
            <a:ext cx="4095566" cy="39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B0F1B-27C2-0B73-F049-6DDE6637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Какие проблемы интересуют педагогику сегодня?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424FE-D5C4-2CB3-518F-8A7FF6895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0515600" cy="5220069"/>
          </a:xfrm>
        </p:spPr>
        <p:txBody>
          <a:bodyPr/>
          <a:lstStyle/>
          <a:p>
            <a:r>
              <a:rPr lang="ru-RU" dirty="0"/>
              <a:t>Состояние общества и его запросы к образованию</a:t>
            </a:r>
          </a:p>
          <a:p>
            <a:r>
              <a:rPr lang="ru-RU" dirty="0"/>
              <a:t>Современное детство: что происходит с ребенком?</a:t>
            </a:r>
          </a:p>
          <a:p>
            <a:r>
              <a:rPr lang="ru-RU" dirty="0"/>
              <a:t>Достоверная экспертиза успехов и неудач в образовании</a:t>
            </a:r>
          </a:p>
          <a:p>
            <a:r>
              <a:rPr lang="ru-RU" dirty="0"/>
              <a:t>Содержание и технологии образования на всех уровнях</a:t>
            </a:r>
          </a:p>
          <a:p>
            <a:r>
              <a:rPr lang="ru-RU" dirty="0"/>
              <a:t>Взаимодействие образования с информационным пространством и искусственным интеллектом</a:t>
            </a:r>
          </a:p>
          <a:p>
            <a:r>
              <a:rPr lang="ru-RU" dirty="0"/>
              <a:t>Трансформации в профессиональной сфере и обновление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09965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A408D-2E22-4504-9B94-EF48ED95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412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Проблематика педагогических диссертаций за последние 2 года (ВАК).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55A53-B557-4E2A-ABDF-7DCC5B22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238"/>
            <a:ext cx="10515600" cy="5427676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Условная группировка:</a:t>
            </a:r>
          </a:p>
          <a:p>
            <a:r>
              <a:rPr lang="ru-RU" u="sng" dirty="0"/>
              <a:t>«целевые» </a:t>
            </a:r>
            <a:r>
              <a:rPr lang="ru-RU" dirty="0"/>
              <a:t>- формирование социально значимых качеств на разных возрастных этапах;</a:t>
            </a:r>
          </a:p>
          <a:p>
            <a:r>
              <a:rPr lang="ru-RU" u="sng" dirty="0"/>
              <a:t>«функциональные»</a:t>
            </a:r>
            <a:r>
              <a:rPr lang="ru-RU" dirty="0"/>
              <a:t> - разработка отдельных функций образовательного процесса, отдельных дидактических или воспитательных средств;</a:t>
            </a:r>
          </a:p>
          <a:p>
            <a:r>
              <a:rPr lang="ru-RU" u="sng" dirty="0"/>
              <a:t>«инновационные» </a:t>
            </a:r>
            <a:r>
              <a:rPr lang="ru-RU" dirty="0"/>
              <a:t>– формирование новых социокультурных качеств (цифровых, сетевых, предпринимательских…) </a:t>
            </a:r>
          </a:p>
          <a:p>
            <a:r>
              <a:rPr lang="ru-RU" u="sng" dirty="0"/>
              <a:t>«компетентностные» </a:t>
            </a:r>
            <a:r>
              <a:rPr lang="ru-RU" dirty="0"/>
              <a:t>– формирование общекультурных и профессиональных компетенций;</a:t>
            </a:r>
          </a:p>
          <a:p>
            <a:r>
              <a:rPr lang="ru-RU" u="sng" dirty="0"/>
              <a:t>«ново-профессиональные»  </a:t>
            </a:r>
            <a:r>
              <a:rPr lang="ru-RU" dirty="0"/>
              <a:t>- о подготовке к новым профессиональным функциям, о мобильности, конкурентоспособности, </a:t>
            </a:r>
            <a:r>
              <a:rPr lang="ru-RU" dirty="0" err="1"/>
              <a:t>транспрофессионализме</a:t>
            </a:r>
            <a:r>
              <a:rPr lang="ru-RU" dirty="0"/>
              <a:t> и т.п.</a:t>
            </a:r>
          </a:p>
        </p:txBody>
      </p:sp>
    </p:spTree>
    <p:extLst>
      <p:ext uri="{BB962C8B-B14F-4D97-AF65-F5344CB8AC3E}">
        <p14:creationId xmlns:p14="http://schemas.microsoft.com/office/powerpoint/2010/main" val="76799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7C1-89E7-458E-BD79-4EAD648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Еще: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BE275-B266-4815-936F-98ACBA6F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2"/>
            <a:ext cx="10515600" cy="5784208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«цифровые» </a:t>
            </a:r>
            <a:r>
              <a:rPr lang="ru-RU" dirty="0"/>
              <a:t>– про цифровые, сетевые, смешанные технологии в обучении;</a:t>
            </a:r>
          </a:p>
          <a:p>
            <a:r>
              <a:rPr lang="ru-RU" u="sng" dirty="0"/>
              <a:t>«средовые» </a:t>
            </a:r>
            <a:r>
              <a:rPr lang="ru-RU" dirty="0"/>
              <a:t>– о проектировании образовательных, в первую очередь цифровых сред, о социальном партнерстве, о внешкольном образовании;</a:t>
            </a:r>
          </a:p>
          <a:p>
            <a:r>
              <a:rPr lang="ru-RU" u="sng" dirty="0"/>
              <a:t>«ново-воспитательные»</a:t>
            </a:r>
            <a:r>
              <a:rPr lang="ru-RU" dirty="0"/>
              <a:t> – о воспитании детей и студентов в новых условиях социализации;</a:t>
            </a:r>
          </a:p>
          <a:p>
            <a:r>
              <a:rPr lang="ru-RU" u="sng" dirty="0"/>
              <a:t>«профессионально-педагогические»</a:t>
            </a:r>
            <a:r>
              <a:rPr lang="ru-RU" dirty="0"/>
              <a:t> - подготовка педагогов к новым функциям;</a:t>
            </a:r>
          </a:p>
          <a:p>
            <a:r>
              <a:rPr lang="ru-RU" u="sng" dirty="0"/>
              <a:t>«рисковые»</a:t>
            </a:r>
            <a:r>
              <a:rPr lang="ru-RU" dirty="0"/>
              <a:t> – учет рисков цифровизации, технократической социализации, этнических конфликтов, педагогически вредной информации и т.п.;</a:t>
            </a:r>
          </a:p>
          <a:p>
            <a:r>
              <a:rPr lang="ru-RU" u="sng" dirty="0">
                <a:solidFill>
                  <a:srgbClr val="FF0000"/>
                </a:solidFill>
              </a:rPr>
              <a:t>ОЧЕНЬ МАЛО</a:t>
            </a:r>
            <a:r>
              <a:rPr lang="ru-RU" dirty="0"/>
              <a:t>: по методологии, по частным методикам, по трудовому воспитанию…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46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F5A6-0091-4A8B-9CA8-977F165A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5" y="365126"/>
            <a:ext cx="10606377" cy="907084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Что исследуется? На какие вопросы ищет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ответ педагог-исследователь?</a:t>
            </a:r>
            <a:br>
              <a:rPr lang="ru-RU" sz="3200" b="1" dirty="0">
                <a:solidFill>
                  <a:srgbClr val="002060"/>
                </a:solidFill>
              </a:rPr>
            </a:b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соответствие педагогических средств 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педагогическим целям;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подбор метода, адекватного содержанию;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условия, при которых может быть достигнут 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результат;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способы создания необходимых условий;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система и последовательность применения 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средств и др.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80FDD0-1EDA-416D-BF7C-708B30890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69" y="0"/>
            <a:ext cx="3318344" cy="221330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780D51-B85D-4FF8-B59D-333BCBE4A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29" y="3369610"/>
            <a:ext cx="4571999" cy="30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9AE36-4E55-4AA3-92F3-A476969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151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Особенности педагогических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2365F-85B8-4810-B67F-5A0D8E62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513"/>
            <a:ext cx="10515600" cy="573807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Важные позитивные характеристики:</a:t>
            </a:r>
          </a:p>
          <a:p>
            <a:r>
              <a:rPr lang="ru-RU" dirty="0"/>
              <a:t>рассмотрение педагогических явлений </a:t>
            </a:r>
            <a:r>
              <a:rPr lang="ru-RU" dirty="0">
                <a:solidFill>
                  <a:srgbClr val="FF0000"/>
                </a:solidFill>
              </a:rPr>
              <a:t>в контексте педагогической деятельности</a:t>
            </a:r>
            <a:r>
              <a:rPr lang="ru-RU" dirty="0"/>
              <a:t>, в аспекте педагогических целей и средств;</a:t>
            </a:r>
          </a:p>
          <a:p>
            <a:r>
              <a:rPr lang="ru-RU" dirty="0">
                <a:solidFill>
                  <a:srgbClr val="FF0000"/>
                </a:solidFill>
              </a:rPr>
              <a:t>адресность</a:t>
            </a:r>
            <a:r>
              <a:rPr lang="ru-RU" dirty="0"/>
              <a:t>: адресованы педагогу и тем, кто организует образовательный процесс; </a:t>
            </a:r>
          </a:p>
          <a:p>
            <a:r>
              <a:rPr lang="ru-RU" dirty="0"/>
              <a:t>Итог: </a:t>
            </a:r>
            <a:r>
              <a:rPr lang="ru-RU" dirty="0">
                <a:solidFill>
                  <a:srgbClr val="FF0000"/>
                </a:solidFill>
              </a:rPr>
              <a:t>нормативно-методическое знание</a:t>
            </a:r>
            <a:r>
              <a:rPr lang="ru-RU" dirty="0"/>
              <a:t>!</a:t>
            </a:r>
          </a:p>
          <a:p>
            <a:r>
              <a:rPr lang="ru-RU" b="1" dirty="0"/>
              <a:t>НЕГАТИВ</a:t>
            </a:r>
            <a:r>
              <a:rPr lang="ru-RU" dirty="0"/>
              <a:t>: </a:t>
            </a:r>
          </a:p>
          <a:p>
            <a:r>
              <a:rPr lang="ru-RU" dirty="0"/>
              <a:t>изучаемый </a:t>
            </a:r>
            <a:r>
              <a:rPr lang="ru-RU" b="1" dirty="0">
                <a:solidFill>
                  <a:srgbClr val="7030A0"/>
                </a:solidFill>
              </a:rPr>
              <a:t>предмет вырван из контекста </a:t>
            </a:r>
            <a:r>
              <a:rPr lang="ru-RU" dirty="0"/>
              <a:t>целостного педагогического и социокультурного пространства; </a:t>
            </a:r>
          </a:p>
          <a:p>
            <a:r>
              <a:rPr lang="ru-RU" b="1" dirty="0">
                <a:solidFill>
                  <a:srgbClr val="7030A0"/>
                </a:solidFill>
              </a:rPr>
              <a:t>не известны последствия для других сфер развития </a:t>
            </a:r>
            <a:r>
              <a:rPr lang="ru-RU" dirty="0"/>
              <a:t>ребенка и деятельности учителя;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708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1160</Words>
  <Application>Microsoft Office PowerPoint</Application>
  <PresentationFormat>Широкоэкранный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Oswald</vt:lpstr>
      <vt:lpstr>Тема Office</vt:lpstr>
      <vt:lpstr>2_Тема Office</vt:lpstr>
      <vt:lpstr>1_Тема Office</vt:lpstr>
      <vt:lpstr>Современные педагогические исследования: проблематика и методология</vt:lpstr>
      <vt:lpstr>Наука ли педагогика? </vt:lpstr>
      <vt:lpstr>Предмет педагогики</vt:lpstr>
      <vt:lpstr>Научное и вненаучное в педагогике…</vt:lpstr>
      <vt:lpstr>Какие проблемы интересуют педагогику сегодня?</vt:lpstr>
      <vt:lpstr>Проблематика педагогических диссертаций за последние 2 года (ВАК).</vt:lpstr>
      <vt:lpstr>Еще: </vt:lpstr>
      <vt:lpstr>               Что исследуется? На какие вопросы ищет  ответ педагог-исследователь?  - соответствие педагогических средств  педагогическим целям;  - подбор метода, адекватного содержанию;  - условия, при которых может быть достигнут  педагогический результат;  - способы создания необходимых условий;  - система и последовательность применения  педагогических средств и др.  </vt:lpstr>
      <vt:lpstr>Особенности педагогических исследований</vt:lpstr>
      <vt:lpstr>Состоялось ли педагогическое исследование?</vt:lpstr>
      <vt:lpstr>Или это имитация?</vt:lpstr>
      <vt:lpstr>Исследовательский вопрос, подвопросы (задачи исследования) и гипотеза</vt:lpstr>
      <vt:lpstr>Искаженное понимание деятельностного подхода</vt:lpstr>
      <vt:lpstr>«КОНЦЕПЦИЯ» В ДИССЕРТАЦИЯХ</vt:lpstr>
      <vt:lpstr>«Теория» и опытно-экспериментальная работа</vt:lpstr>
      <vt:lpstr>Вызывает сомнение научность диссертационного текста</vt:lpstr>
      <vt:lpstr>Обращение к другим научным областям…</vt:lpstr>
      <vt:lpstr>Практически отсутствуют: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исследования: проблематика и методология</dc:title>
  <dc:creator>Vladislav Serikov</dc:creator>
  <cp:lastModifiedBy>vladislav.cerikoff@yandex.ru</cp:lastModifiedBy>
  <cp:revision>5</cp:revision>
  <dcterms:created xsi:type="dcterms:W3CDTF">2024-05-05T19:42:57Z</dcterms:created>
  <dcterms:modified xsi:type="dcterms:W3CDTF">2024-05-13T08:01:26Z</dcterms:modified>
</cp:coreProperties>
</file>